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485" r:id="rId3"/>
    <p:sldId id="486" r:id="rId4"/>
    <p:sldId id="269" r:id="rId5"/>
    <p:sldId id="487" r:id="rId6"/>
    <p:sldId id="261" r:id="rId7"/>
    <p:sldId id="262" r:id="rId8"/>
    <p:sldId id="265" r:id="rId9"/>
    <p:sldId id="264" r:id="rId10"/>
    <p:sldId id="266" r:id="rId11"/>
    <p:sldId id="488" r:id="rId12"/>
    <p:sldId id="489" r:id="rId13"/>
    <p:sldId id="490" r:id="rId14"/>
    <p:sldId id="491" r:id="rId15"/>
    <p:sldId id="492" r:id="rId16"/>
    <p:sldId id="493" r:id="rId17"/>
    <p:sldId id="4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4F402-4D39-9942-988D-00284A1227A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408DC-682A-3D4C-B26E-C1DA7E712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2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3749-EFB1-3250-7892-6A911AD15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04DB7-2DE9-7A0C-FFFC-950333B21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95C99-007D-AEF7-D07F-35164FF79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C1291-D6ED-FA77-46C8-E1E70855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93FFE-077C-AFE7-5CDE-D091BB7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38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B35E-FDEC-86B1-C71D-EC779063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9986E-61EF-B78A-B9D5-6F651CA9E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9C261-3477-CDBD-27C1-8F43C937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08F0F-6DC0-A4B3-5AD6-513F04F4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C0576-7996-5FA8-BFF8-7DE4AF2A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1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D9B68-FDB1-BD19-CD8B-1543EB447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33CB9-AFB6-4883-07FD-76EC37DBE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EC42F-41BB-71DD-CEAE-D75DC4E8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DF86D-271C-10D9-D89F-826D2135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20C92-4F8B-D01F-D726-911701ED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9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071B-17B7-5F37-F5E8-1657DE28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BEE7-AA3F-130C-DF7E-AB4818D66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860B2-F2C8-9196-CF63-BE4CFE19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F8859-7E58-1775-7761-47D35E0A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712BE-CED6-544C-10C9-C14CA0BA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0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5BCA-FD6B-7615-ABEB-3B042344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E35C-88D1-9CEB-78E2-7099AB6CA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CE458-2FA9-9F9D-3ED7-FC30ECD4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F9BD-AD64-61FE-7553-2486775A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5AE3A-6CF2-8D56-CAB5-157B6763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5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6B1F-45F4-888F-DD20-0BB155EC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AEA58-A27F-9C2E-516C-10088F3AF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4371F-B25B-7D9C-62EC-F022A179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E5B7-A5A1-EFF6-D448-D8BE924D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BC941-F78B-B6A3-D699-F2D756F5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8A2B4-491D-D8A7-983A-97BC932C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092C-2AAE-6D32-45AC-33507CF7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85E53-3BCC-9208-D193-AA7AA065C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E5C77-8816-8387-AE74-A6FE8FEA8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EEC72-1721-8E6B-02B8-28E192669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CFC43-4A1D-4BFB-8C29-31AE33179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C89C1-3715-054E-B668-82C30AB0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8CECD-10DE-698F-C927-3CED6511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C557D-1955-C418-7B67-15908117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6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F754-BED9-87AB-1CF4-08FC792B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7D7EC-47A8-36EE-0FF3-86C1A406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004BB-7A3B-CA62-5C64-584C9F03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67B14-3E40-9FCD-D8A3-9204CF16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6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46C79-E102-86A8-0F06-FA348DB05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19189-982B-93A1-FA32-74637272A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A1D19-CF2F-DC0D-5B4D-5192765A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2077-2262-D932-C98D-95905F2FB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3D866-E8D5-866A-0F25-1D8EE7AF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706BB-E52F-E807-A5E3-FDA79944F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D8EB5-8B8A-0AD3-04FB-411EFE13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35196-F615-5717-8103-EA582F08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9FB7E-1AE9-C504-7B54-DBDE2D94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0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F3D6-8098-B4CF-8D48-EB62C59AE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BA09E-8AD0-BCAF-E476-C8C4D2177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DE4C4-78EE-E1A9-8187-87A3EDFB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EC979-7F0F-1EA8-C7A3-BC28FB1A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67AD2-8CC6-A8B2-AD81-185D652A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E82CA-441E-3A65-9367-D8284B94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7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96D031-9495-4F53-6867-025D2D6C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4D326-0DF1-0073-6911-C11577627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54585-4980-E59A-F473-B87BD62BB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B28E8D-6387-B84B-892D-01BA4EECA6F5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24D7B-67A8-04AB-DEEB-DC7A11FB2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69F4-8C1C-BB17-455E-3B34D5738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5D13DF-1A64-E94A-BF0A-F0948346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1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7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June 17):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17,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533A-876A-46CA-DADC-578A5DD6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40996"/>
            <a:ext cx="5471160" cy="986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62BD7-5EE7-830F-EDA9-A2CB5E29AE1D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6: Loss Function and Metrics for 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1D1C-886E-A3B3-2B54-B0774F60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9" y="6290848"/>
            <a:ext cx="3422746" cy="3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0E64C-9386-67A7-A043-BEE15094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0" y="5469968"/>
            <a:ext cx="3238225" cy="71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B573C-3883-7A5F-364A-C9B82B97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9" y="1862874"/>
            <a:ext cx="30988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95539-D8AD-3886-682E-BF9DF18E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60" y="2542102"/>
            <a:ext cx="1524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7CC17-0BB9-457A-F6EE-95EA7C03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6" y="3027988"/>
            <a:ext cx="32766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3A07-8DD6-747F-F711-9088E21B9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960" y="3719328"/>
            <a:ext cx="15494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61860-3D6C-8D0A-1665-7A293927C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9" y="4180402"/>
            <a:ext cx="3182671" cy="670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8598F-3B4D-A58B-8484-A821C0920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" y="4888834"/>
            <a:ext cx="15113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C2033-E2F0-89FE-D835-52A325A44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631" y="5162739"/>
            <a:ext cx="2073233" cy="836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73287-6351-2FBC-787C-B7030C689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1134460"/>
            <a:ext cx="1803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A094C-DFB7-7D11-2250-681D30B68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898" y="1116464"/>
            <a:ext cx="1803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A478-D5DE-3A59-B676-4274E7139716}"/>
              </a:ext>
            </a:extLst>
          </p:cNvPr>
          <p:cNvSpPr txBox="1"/>
          <p:nvPr/>
        </p:nvSpPr>
        <p:spPr>
          <a:xfrm>
            <a:off x="6514374" y="1734875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0D298-7A13-B99F-BD8D-505CB62626A4}"/>
              </a:ext>
            </a:extLst>
          </p:cNvPr>
          <p:cNvSpPr txBox="1"/>
          <p:nvPr/>
        </p:nvSpPr>
        <p:spPr>
          <a:xfrm>
            <a:off x="9959373" y="1694344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F48F-6C32-CBE9-C417-4C5CA5FDC3F3}"/>
              </a:ext>
            </a:extLst>
          </p:cNvPr>
          <p:cNvCxnSpPr/>
          <p:nvPr/>
        </p:nvCxnSpPr>
        <p:spPr>
          <a:xfrm>
            <a:off x="8573845" y="1430767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B744D-ED0D-47AB-7A12-9D29993F156B}"/>
              </a:ext>
            </a:extLst>
          </p:cNvPr>
          <p:cNvSpPr txBox="1"/>
          <p:nvPr/>
        </p:nvSpPr>
        <p:spPr>
          <a:xfrm>
            <a:off x="8633553" y="1496879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52E484-830B-058A-3708-8BFA7EC00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2542102"/>
            <a:ext cx="1803400" cy="66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D81A0-FC05-1BF4-522A-188E213A60F8}"/>
              </a:ext>
            </a:extLst>
          </p:cNvPr>
          <p:cNvSpPr txBox="1"/>
          <p:nvPr/>
        </p:nvSpPr>
        <p:spPr>
          <a:xfrm>
            <a:off x="6514374" y="3142517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9C2057-BEB2-BD50-85B0-498B2A0F2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094" y="2556651"/>
            <a:ext cx="2055295" cy="5614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B226-36BC-88ED-2252-3513AC66BE0F}"/>
              </a:ext>
            </a:extLst>
          </p:cNvPr>
          <p:cNvSpPr txBox="1"/>
          <p:nvPr/>
        </p:nvSpPr>
        <p:spPr>
          <a:xfrm>
            <a:off x="9885135" y="3091940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03449-2ABE-EE1A-0081-7A525D4C69EA}"/>
              </a:ext>
            </a:extLst>
          </p:cNvPr>
          <p:cNvCxnSpPr/>
          <p:nvPr/>
        </p:nvCxnSpPr>
        <p:spPr>
          <a:xfrm>
            <a:off x="8506537" y="2777210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1FB53A-FBDC-F07F-0093-7585B8A9E29B}"/>
              </a:ext>
            </a:extLst>
          </p:cNvPr>
          <p:cNvSpPr txBox="1"/>
          <p:nvPr/>
        </p:nvSpPr>
        <p:spPr>
          <a:xfrm>
            <a:off x="8468734" y="2822635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IOU=0.33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71721-D5C9-30C1-5742-9FB008794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682" y="3787308"/>
            <a:ext cx="18034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796493-EEA5-B4B2-C0CC-D60E04D5AA2C}"/>
              </a:ext>
            </a:extLst>
          </p:cNvPr>
          <p:cNvSpPr txBox="1"/>
          <p:nvPr/>
        </p:nvSpPr>
        <p:spPr>
          <a:xfrm>
            <a:off x="6498030" y="4387723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EE7146-2FF2-33E0-A7E8-C25B6614A9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85" y="3829620"/>
            <a:ext cx="2292949" cy="6349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7D1E2-1CD4-B625-D463-18288BA22550}"/>
              </a:ext>
            </a:extLst>
          </p:cNvPr>
          <p:cNvCxnSpPr/>
          <p:nvPr/>
        </p:nvCxnSpPr>
        <p:spPr>
          <a:xfrm>
            <a:off x="8506537" y="4014995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9E1CBC-12AE-FE23-E05E-B1F022EB9D75}"/>
              </a:ext>
            </a:extLst>
          </p:cNvPr>
          <p:cNvSpPr txBox="1"/>
          <p:nvPr/>
        </p:nvSpPr>
        <p:spPr>
          <a:xfrm>
            <a:off x="8468734" y="4060420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B9C00-9206-E83B-493F-E0D50550D4C5}"/>
              </a:ext>
            </a:extLst>
          </p:cNvPr>
          <p:cNvSpPr txBox="1"/>
          <p:nvPr/>
        </p:nvSpPr>
        <p:spPr>
          <a:xfrm>
            <a:off x="7143856" y="603690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Intersection over Union between ground truth and predicted mask pairs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A7997-44CA-5359-2891-D1622A2732E9}"/>
              </a:ext>
            </a:extLst>
          </p:cNvPr>
          <p:cNvSpPr txBox="1"/>
          <p:nvPr/>
        </p:nvSpPr>
        <p:spPr>
          <a:xfrm>
            <a:off x="9959372" y="4407889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158133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31B5A-F6BF-BE6C-D3EA-DFB1562E949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7: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2617D-481E-7542-CD49-7A37DF21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" y="526076"/>
            <a:ext cx="7198242" cy="303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CC93F-5849-1A6F-1ECA-13837A3A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" y="3646928"/>
            <a:ext cx="7369427" cy="3136644"/>
          </a:xfrm>
          <a:prstGeom prst="rect">
            <a:avLst/>
          </a:prstGeom>
        </p:spPr>
      </p:pic>
      <p:pic>
        <p:nvPicPr>
          <p:cNvPr id="7" name="Picture 2" descr="Clustering with Scikit with GIFs - dashee87.github.io">
            <a:extLst>
              <a:ext uri="{FF2B5EF4-FFF2-40B4-BE49-F238E27FC236}">
                <a16:creationId xmlns:a16="http://schemas.microsoft.com/office/drawing/2014/main" id="{050B68AA-CCE7-FDA9-AE70-55D4ADB2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28" y="3871428"/>
            <a:ext cx="4415337" cy="24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F10D5-35AB-67C3-16AE-3771C6383664}"/>
              </a:ext>
            </a:extLst>
          </p:cNvPr>
          <p:cNvSpPr txBox="1"/>
          <p:nvPr/>
        </p:nvSpPr>
        <p:spPr>
          <a:xfrm>
            <a:off x="9100970" y="62461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2-dimensional</a:t>
            </a:r>
          </a:p>
        </p:txBody>
      </p:sp>
      <p:pic>
        <p:nvPicPr>
          <p:cNvPr id="2050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D21A721F-B003-6B2C-ACB9-095D1E3B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66" y="995863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43148-BBB0-4FDC-3B84-1C3F0B80E3B2}"/>
              </a:ext>
            </a:extLst>
          </p:cNvPr>
          <p:cNvSpPr txBox="1"/>
          <p:nvPr/>
        </p:nvSpPr>
        <p:spPr>
          <a:xfrm>
            <a:off x="8197328" y="2499230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4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61391-17D5-27BD-99D4-2F6DAC65162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8: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DBSCAN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3F538-9D21-3C4E-CB6D-1D128771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443760"/>
            <a:ext cx="6767436" cy="301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C89DC-13A7-71D1-5447-84E888C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4" y="3461880"/>
            <a:ext cx="6936822" cy="3088311"/>
          </a:xfrm>
          <a:prstGeom prst="rect">
            <a:avLst/>
          </a:prstGeom>
        </p:spPr>
      </p:pic>
      <p:pic>
        <p:nvPicPr>
          <p:cNvPr id="1028" name="Picture 4" descr="Density-Based Spatial Clustering of Applications with Noise (DBSCAN) -  PRIMO.ai">
            <a:extLst>
              <a:ext uri="{FF2B5EF4-FFF2-40B4-BE49-F238E27FC236}">
                <a16:creationId xmlns:a16="http://schemas.microsoft.com/office/drawing/2014/main" id="{AA7AAB33-F584-5705-2971-5DEC890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72" y="3672221"/>
            <a:ext cx="4581674" cy="28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881766D8-79AC-0402-69DD-A41FDC1D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95" y="1121641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7B0B4-FA09-2995-7DA2-811863CA8C97}"/>
              </a:ext>
            </a:extLst>
          </p:cNvPr>
          <p:cNvSpPr txBox="1"/>
          <p:nvPr/>
        </p:nvSpPr>
        <p:spPr>
          <a:xfrm>
            <a:off x="8438657" y="2625008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2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4B632D-2EBE-45A1-2B22-91F61D9B7FF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9: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Mean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DD43-505D-105E-A990-953E42E6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53791"/>
            <a:ext cx="7772400" cy="2775209"/>
          </a:xfrm>
          <a:prstGeom prst="rect">
            <a:avLst/>
          </a:prstGeom>
        </p:spPr>
      </p:pic>
      <p:pic>
        <p:nvPicPr>
          <p:cNvPr id="6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5AE93BF8-D541-6D42-3A38-FEE7D02A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90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5EE7F-9600-902B-78C7-C05587E98E60}"/>
              </a:ext>
            </a:extLst>
          </p:cNvPr>
          <p:cNvSpPr txBox="1"/>
          <p:nvPr/>
        </p:nvSpPr>
        <p:spPr>
          <a:xfrm>
            <a:off x="8881856" y="2743342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F8EC9-04E3-1A74-1E1F-7574EED9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3523379"/>
            <a:ext cx="7772400" cy="2820629"/>
          </a:xfrm>
          <a:prstGeom prst="rect">
            <a:avLst/>
          </a:prstGeom>
        </p:spPr>
      </p:pic>
      <p:pic>
        <p:nvPicPr>
          <p:cNvPr id="1026" name="Picture 2" descr="Mean Shift Clustering Overview">
            <a:extLst>
              <a:ext uri="{FF2B5EF4-FFF2-40B4-BE49-F238E27FC236}">
                <a16:creationId xmlns:a16="http://schemas.microsoft.com/office/drawing/2014/main" id="{C5CAEAA1-3B7A-E347-B01B-9C2BA382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62" y="3578286"/>
            <a:ext cx="3840946" cy="27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8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C5B5C-FF5E-33A6-8E57-5DBB502AAE2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10: Image Segmentation Using SoftMax Classifier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67710-F4C5-AB4E-5777-1EF188BF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2" y="532179"/>
            <a:ext cx="7772400" cy="2803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9F8B0-8C34-147B-2114-B00D57C5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2" y="3452560"/>
            <a:ext cx="7772400" cy="2826327"/>
          </a:xfrm>
          <a:prstGeom prst="rect">
            <a:avLst/>
          </a:prstGeom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42618491-D9E0-24BB-9C1E-1E03AFF5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373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38927-BD53-726F-D8D4-BFA7CBBC41B1}"/>
              </a:ext>
            </a:extLst>
          </p:cNvPr>
          <p:cNvSpPr txBox="1"/>
          <p:nvPr/>
        </p:nvSpPr>
        <p:spPr>
          <a:xfrm>
            <a:off x="8516096" y="2818646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BBD37-1B56-03D8-3FB6-2E3285C32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2845" y="3105569"/>
            <a:ext cx="1868620" cy="21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BB11C-807F-6604-4191-DAEEF0765E90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11: Image Segmentation Using U-Net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530CF-B92A-6FB1-9446-5B441BC2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3" y="587600"/>
            <a:ext cx="5695957" cy="302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79615-02E1-1C65-3F9B-7CD85606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3" y="3786692"/>
            <a:ext cx="5521925" cy="2978683"/>
          </a:xfrm>
          <a:prstGeom prst="rect">
            <a:avLst/>
          </a:prstGeom>
        </p:spPr>
      </p:pic>
      <p:pic>
        <p:nvPicPr>
          <p:cNvPr id="3074" name="Picture 2" descr="U-Net: A Comprehensive Guide to Its Architecture and Applications - viso.ai">
            <a:extLst>
              <a:ext uri="{FF2B5EF4-FFF2-40B4-BE49-F238E27FC236}">
                <a16:creationId xmlns:a16="http://schemas.microsoft.com/office/drawing/2014/main" id="{FAEC57FE-BC93-AEB4-4FBB-C39F6D64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439" y="2795754"/>
            <a:ext cx="4488859" cy="16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5EDFD-4B5B-7933-5C59-9CFDE01FE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006" y="2747234"/>
            <a:ext cx="1100866" cy="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5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137B8-9E7E-6B64-DA52-4277BCF13013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12: Hyper-Parameter Tuning of U-Net Prototype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090F6-60E8-2346-D729-D62592FE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1667942"/>
            <a:ext cx="5700496" cy="1833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2F1F9-27E0-A4D4-D413-30A0F98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9" y="4001444"/>
            <a:ext cx="5328287" cy="7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B48E22-691C-F7ED-72C7-4EAE46675CC2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Meeting): Campus Showcase Presentation Discussion (July 9)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B0D6A-1FB1-DF19-4E97-9B6215CD4AA5}"/>
              </a:ext>
            </a:extLst>
          </p:cNvPr>
          <p:cNvSpPr txBox="1"/>
          <p:nvPr/>
        </p:nvSpPr>
        <p:spPr>
          <a:xfrm>
            <a:off x="8673873" y="3006763"/>
            <a:ext cx="33061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Participants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Neenah Huang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Jihyeon Lee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Rongsen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Agnes 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Ghazal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D0214-4D3B-F045-653D-977140B0D984}"/>
              </a:ext>
            </a:extLst>
          </p:cNvPr>
          <p:cNvSpPr txBox="1"/>
          <p:nvPr/>
        </p:nvSpPr>
        <p:spPr>
          <a:xfrm>
            <a:off x="8358692" y="741145"/>
            <a:ext cx="3833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Time per team: 10 min + 5 for Q/A (15 min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Maximum of 10 to 15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Recommended format: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Introduction of problem/dataset and research questions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Discussion of 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Discussion of results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Discussion of conclusions and possible future work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ED7D12-CCD9-455E-C52F-A1CEEB0118D2}"/>
              </a:ext>
            </a:extLst>
          </p:cNvPr>
          <p:cNvGraphicFramePr>
            <a:graphicFrameLocks noGrp="1"/>
          </p:cNvGraphicFramePr>
          <p:nvPr/>
        </p:nvGraphicFramePr>
        <p:xfrm>
          <a:off x="86062" y="560779"/>
          <a:ext cx="8246487" cy="596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611">
                  <a:extLst>
                    <a:ext uri="{9D8B030D-6E8A-4147-A177-3AD203B41FA5}">
                      <a16:colId xmlns:a16="http://schemas.microsoft.com/office/drawing/2014/main" val="3774604714"/>
                    </a:ext>
                  </a:extLst>
                </a:gridCol>
                <a:gridCol w="3423053">
                  <a:extLst>
                    <a:ext uri="{9D8B030D-6E8A-4147-A177-3AD203B41FA5}">
                      <a16:colId xmlns:a16="http://schemas.microsoft.com/office/drawing/2014/main" val="4033404620"/>
                    </a:ext>
                  </a:extLst>
                </a:gridCol>
                <a:gridCol w="1641823">
                  <a:extLst>
                    <a:ext uri="{9D8B030D-6E8A-4147-A177-3AD203B41FA5}">
                      <a16:colId xmlns:a16="http://schemas.microsoft.com/office/drawing/2014/main" val="1157925091"/>
                    </a:ext>
                  </a:extLst>
                </a:gridCol>
              </a:tblGrid>
              <a:tr h="329974">
                <a:tc>
                  <a:txBody>
                    <a:bodyPr/>
                    <a:lstStyle/>
                    <a:p>
                      <a:r>
                        <a:rPr lang="en-US" sz="12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Presenter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61890"/>
                  </a:ext>
                </a:extLst>
              </a:tr>
              <a:tr h="406818"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of problem/dataset and research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Gleason grading, automation, minimizing inter-observer variability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Mohamed/Rishabh/Okan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264993"/>
                  </a:ext>
                </a:extLst>
              </a:tr>
              <a:tr h="406818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1: Image Pre-processing,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Normalization formula and motivation, examples of normalized and unnormalized tiles, original and augmented tiles, signal ratio-based tile loader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Ghazal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47005"/>
                  </a:ext>
                </a:extLst>
              </a:tr>
              <a:tr h="732272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2: Unsupervised image segmentation using k-means, DBSCAN, mean-shift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Schematic of K-means, DBSCAN, mean-shift, steps involved. Image pre-processing for clustering application via RGB vector conversion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Ghazal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90383"/>
                  </a:ext>
                </a:extLst>
              </a:tr>
              <a:tr h="569545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3: Supervised image clustering using SoftMax classifier,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Schematic of SoftMax classifier neural network, RGB vector conversion for classifier input featurization, Schematic of U-Net, layers, architecture, hyper-parameters, output segmentation mask structure (distribution over classes, argmax, etc for producing segmentation mask)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Rongsen 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552285"/>
                  </a:ext>
                </a:extLst>
              </a:tr>
              <a:tr h="732272">
                <a:tc>
                  <a:txBody>
                    <a:bodyPr/>
                    <a:lstStyle/>
                    <a:p>
                      <a:r>
                        <a:rPr lang="en-US" sz="1200" dirty="0"/>
                        <a:t>Results Discussion 1: Unsupervised image clustering results from k-means, DBSCAN, and mean-shift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 of segmented images from k-means, DBSCAN and mean-shift, comparative summary of strengths and weaknesses, applicability, rank algorithms based on clustering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569767"/>
                  </a:ext>
                </a:extLst>
              </a:tr>
              <a:tr h="569545">
                <a:tc>
                  <a:txBody>
                    <a:bodyPr/>
                    <a:lstStyle/>
                    <a:p>
                      <a:r>
                        <a:rPr lang="en-US" sz="1200" dirty="0"/>
                        <a:t>Results Discussion 2: Supervised clustering results from SoftMax classifier and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 of segmented images from SoftMax classifier and U-Net, differences from each other and from unsupervised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Rongsen Li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53077"/>
                  </a:ext>
                </a:extLst>
              </a:tr>
              <a:tr h="329974">
                <a:tc>
                  <a:txBody>
                    <a:bodyPr/>
                    <a:lstStyle/>
                    <a:p>
                      <a:r>
                        <a:rPr lang="en-US" sz="1200" dirty="0"/>
                        <a:t>Future work (closing remarks)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Model hyper-parameter tuning, tiling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Mohamed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782764"/>
                  </a:ext>
                </a:extLst>
              </a:tr>
              <a:tr h="329974">
                <a:tc>
                  <a:txBody>
                    <a:bodyPr/>
                    <a:lstStyle/>
                    <a:p>
                      <a:r>
                        <a:rPr lang="en-US" sz="1200" dirty="0"/>
                        <a:t>Conclusion (closing remarks)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Comparison b/w unsupervised/supervised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Mohamed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170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E7FD2D-1F0A-01C3-68D3-8FA5D597BA21}"/>
              </a:ext>
            </a:extLst>
          </p:cNvPr>
          <p:cNvSpPr txBox="1"/>
          <p:nvPr/>
        </p:nvSpPr>
        <p:spPr>
          <a:xfrm>
            <a:off x="8673873" y="4410607"/>
            <a:ext cx="3065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1-2 slides per team member</a:t>
            </a:r>
          </a:p>
        </p:txBody>
      </p:sp>
    </p:spTree>
    <p:extLst>
      <p:ext uri="{BB962C8B-B14F-4D97-AF65-F5344CB8AC3E}">
        <p14:creationId xmlns:p14="http://schemas.microsoft.com/office/powerpoint/2010/main" val="10251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A7A39-4795-6C66-967D-38939154B64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4: PyTorch Dataset Class and Data Loaders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4E817-C2DC-4B24-20F9-A6E343A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533006"/>
            <a:ext cx="5195944" cy="119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0EA7-054E-D186-1919-F726A598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1873165"/>
            <a:ext cx="3528234" cy="219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2238C-A266-EDBE-DDF3-7FB8B7E9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4740408"/>
            <a:ext cx="4152422" cy="119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9944-2D05-34DC-021F-0A845298E7A4}"/>
              </a:ext>
            </a:extLst>
          </p:cNvPr>
          <p:cNvSpPr txBox="1"/>
          <p:nvPr/>
        </p:nvSpPr>
        <p:spPr>
          <a:xfrm>
            <a:off x="924853" y="5942252"/>
            <a:ext cx="26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processing of PANDA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BC1D-ACCF-5FAE-A3AA-CF80A2FEFE8C}"/>
              </a:ext>
            </a:extLst>
          </p:cNvPr>
          <p:cNvSpPr txBox="1"/>
          <p:nvPr/>
        </p:nvSpPr>
        <p:spPr>
          <a:xfrm>
            <a:off x="1027844" y="4111012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Custom dataset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6F3A1-14E2-8088-054C-72621EA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76" y="641424"/>
            <a:ext cx="3753898" cy="1088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09A8-CA60-1D43-448C-28E3A07C753C}"/>
              </a:ext>
            </a:extLst>
          </p:cNvPr>
          <p:cNvSpPr txBox="1"/>
          <p:nvPr/>
        </p:nvSpPr>
        <p:spPr>
          <a:xfrm>
            <a:off x="5368006" y="166522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 class iterates over image tiles, tuple contains image file and tile coordinates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BB4F-06B6-3250-5314-D437F11B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84" y="728403"/>
            <a:ext cx="2100326" cy="246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A23B8-5414-0C6F-33F0-57F2708F5D12}"/>
              </a:ext>
            </a:extLst>
          </p:cNvPr>
          <p:cNvSpPr txBox="1"/>
          <p:nvPr/>
        </p:nvSpPr>
        <p:spPr>
          <a:xfrm>
            <a:off x="10282369" y="3192685"/>
            <a:ext cx="1280748" cy="34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Example tile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4DC42-A8EE-6117-7123-1E0A9158F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82" y="5432898"/>
            <a:ext cx="3177027" cy="46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E2D4A-10C6-01F3-054F-89C23297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109" y="2413716"/>
            <a:ext cx="3906496" cy="2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845</Words>
  <Application>Microsoft Macintosh PowerPoint</Application>
  <PresentationFormat>Widescreen</PresentationFormat>
  <Paragraphs>117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Inter</vt:lpstr>
      <vt:lpstr>Times New Roman</vt:lpstr>
      <vt:lpstr>Wingdings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11</cp:revision>
  <dcterms:created xsi:type="dcterms:W3CDTF">2025-06-17T19:38:02Z</dcterms:created>
  <dcterms:modified xsi:type="dcterms:W3CDTF">2025-06-17T19:48:18Z</dcterms:modified>
</cp:coreProperties>
</file>